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8" r:id="rId2"/>
  </p:sldIdLst>
  <p:sldSz cx="9906000" cy="6858000" type="A4"/>
  <p:notesSz cx="6840538" cy="9971088"/>
  <p:defaultTextStyle>
    <a:defPPr>
      <a:defRPr lang="de-CH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ヒラギノ角ゴ Pro W3" panose="020B0300000000000000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ヒラギノ角ゴ Pro W3" panose="020B0300000000000000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ヒラギノ角ゴ Pro W3" panose="020B0300000000000000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ヒラギノ角ゴ Pro W3" panose="020B0300000000000000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ヒラギノ角ゴ Pro W3" panose="020B0300000000000000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ヒラギノ角ゴ Pro W3" panose="020B0300000000000000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ヒラギノ角ゴ Pro W3" panose="020B0300000000000000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ヒラギノ角ゴ Pro W3" panose="020B0300000000000000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ヒラギノ角ゴ Pro W3" panose="020B0300000000000000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>
          <p15:clr>
            <a:srgbClr val="A4A3A4"/>
          </p15:clr>
        </p15:guide>
        <p15:guide id="2" pos="31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2"/>
  </p:normalViewPr>
  <p:slideViewPr>
    <p:cSldViewPr>
      <p:cViewPr varScale="1">
        <p:scale>
          <a:sx n="93" d="100"/>
          <a:sy n="93" d="100"/>
        </p:scale>
        <p:origin x="786" y="78"/>
      </p:cViewPr>
      <p:guideLst>
        <p:guide orient="horz" pos="2165"/>
        <p:guide pos="31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7F397584-D6EE-C241-8BD6-C5F505080AA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-1" charset="0"/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87E4DA5F-471D-FE45-9A62-69D754F62A2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Arial" pitchFamily="-1" charset="0"/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03A1C44-0EAE-BF42-8AE9-0967B138EE5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31838" y="762000"/>
            <a:ext cx="5394325" cy="3733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7" name="Rectangle 5">
            <a:extLst>
              <a:ext uri="{FF2B5EF4-FFF2-40B4-BE49-F238E27FC236}">
                <a16:creationId xmlns:a16="http://schemas.microsoft.com/office/drawing/2014/main" id="{1E0D8B94-1176-5044-85D9-D07E12A46CD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724400"/>
            <a:ext cx="5029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noProof="0"/>
              <a:t>Mastertextformat bearbeiten</a:t>
            </a:r>
          </a:p>
          <a:p>
            <a:pPr lvl="1"/>
            <a:r>
              <a:rPr lang="de-DE" altLang="de-DE" noProof="0"/>
              <a:t>Zweite Ebene</a:t>
            </a:r>
          </a:p>
          <a:p>
            <a:pPr lvl="2"/>
            <a:r>
              <a:rPr lang="de-DE" altLang="de-DE" noProof="0"/>
              <a:t>Dritte Ebene</a:t>
            </a:r>
          </a:p>
          <a:p>
            <a:pPr lvl="3"/>
            <a:r>
              <a:rPr lang="de-DE" altLang="de-DE" noProof="0"/>
              <a:t>Vierte Ebene</a:t>
            </a:r>
          </a:p>
          <a:p>
            <a:pPr lvl="4"/>
            <a:r>
              <a:rPr lang="de-DE" altLang="de-DE" noProof="0"/>
              <a:t>Fünfte Ebene</a:t>
            </a:r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3BEA9D7E-1C45-EC45-A398-6A33959CC9A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8800"/>
            <a:ext cx="2971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-1" charset="0"/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9" name="Rectangle 7">
            <a:extLst>
              <a:ext uri="{FF2B5EF4-FFF2-40B4-BE49-F238E27FC236}">
                <a16:creationId xmlns:a16="http://schemas.microsoft.com/office/drawing/2014/main" id="{686F96C1-17E8-CF4B-8E94-9225CEAE749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448800"/>
            <a:ext cx="2971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fld id="{4B56EE8B-A64F-724A-8B0C-EC284BEC3162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" charset="0"/>
        <a:ea typeface="ヒラギノ角ゴ Pro W3" pitchFamily="-1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" charset="0"/>
        <a:ea typeface="ヒラギノ角ゴ Pro W3" pitchFamily="-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" charset="0"/>
        <a:ea typeface="ヒラギノ角ゴ Pro W3" pitchFamily="-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" charset="0"/>
        <a:ea typeface="ヒラギノ角ゴ Pro W3" pitchFamily="-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" charset="0"/>
        <a:ea typeface="ヒラギノ角ゴ Pro W3" pitchFamily="-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CH"/>
              <a:t>Master-Untertitelformat bearbeiten</a:t>
            </a:r>
            <a:endParaRPr lang="de-DE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F3F9298-834E-3649-8E3C-28EB0409FA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4FCCC6-B3CF-DF45-B696-0F62C21E8CF2}" type="datetime1">
              <a:rPr lang="de-CH" altLang="de-DE"/>
              <a:pPr>
                <a:defRPr/>
              </a:pPr>
              <a:t>21.03.2023</a:t>
            </a:fld>
            <a:endParaRPr lang="de-CH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69A6E6A-A28C-F04E-8644-D958D1A861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altLang="de-DE"/>
              <a:t>Version 1.0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8BF2851-3FF0-B548-BD91-33779B1F6A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B62F31-07A2-314D-A197-E6540CE1F2BC}" type="slidenum">
              <a:rPr lang="de-CH" altLang="de-DE"/>
              <a:pPr/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2641983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32F3F53-C6A4-AE47-A76D-23A5A76C7C2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F371F3-C3A5-EA47-8207-D88EB4EE9B33}" type="datetime1">
              <a:rPr lang="de-CH" altLang="de-DE"/>
              <a:pPr>
                <a:defRPr/>
              </a:pPr>
              <a:t>21.03.2023</a:t>
            </a:fld>
            <a:endParaRPr lang="de-CH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41A33ED-56B4-CF48-A10F-0F22484EB1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altLang="de-DE"/>
              <a:t>Version 1.0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8FE9403-4658-AB4F-B6EE-5EE2CB4F6B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2A3F09-203E-1C44-B237-3DA054EBBB5C}" type="slidenum">
              <a:rPr lang="de-CH" altLang="de-DE"/>
              <a:pPr/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2239241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058025" y="609600"/>
            <a:ext cx="2105025" cy="5486400"/>
          </a:xfrm>
        </p:spPr>
        <p:txBody>
          <a:bodyPr vert="eaVert"/>
          <a:lstStyle/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742950" y="609600"/>
            <a:ext cx="6162675" cy="5486400"/>
          </a:xfrm>
        </p:spPr>
        <p:txBody>
          <a:bodyPr vert="eaVert"/>
          <a:lstStyle/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C1C54BC-8636-AC4A-83D5-62E90D393B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D93A32-B44F-E64F-A21E-2338B58EE979}" type="datetime1">
              <a:rPr lang="de-CH" altLang="de-DE"/>
              <a:pPr>
                <a:defRPr/>
              </a:pPr>
              <a:t>21.03.2023</a:t>
            </a:fld>
            <a:endParaRPr lang="de-CH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04DD709-C7FA-2E4A-9AC1-CD778BDBB37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altLang="de-DE"/>
              <a:t>Version 1.0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C4699CD-94AF-8547-9427-B7FA722823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7CB3E5-E8A3-F14D-85EC-08275EB85E39}" type="slidenum">
              <a:rPr lang="de-CH" altLang="de-DE"/>
              <a:pPr/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1094625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54DC396-0680-A14F-9D59-EADF3047A6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2DD48A-8DF8-0A44-A1C7-C57C52090CDD}" type="datetime1">
              <a:rPr lang="de-CH" altLang="de-DE"/>
              <a:pPr>
                <a:defRPr/>
              </a:pPr>
              <a:t>21.03.2023</a:t>
            </a:fld>
            <a:endParaRPr lang="de-CH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12F48A8-BBF7-664E-8736-C1D07AD6E1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altLang="de-DE"/>
              <a:t>Version 1.0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A672A15-5B27-014E-AF62-71E0949C2F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F47BBC-9325-4E44-830A-44BBA8CE2CF9}" type="slidenum">
              <a:rPr lang="de-CH" altLang="de-DE"/>
              <a:pPr/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3310426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CH"/>
              <a:t>Mastertextformat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738E124-59D2-4745-8ADB-DFFF5E86EA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DA00EC-CA71-7E46-AEE9-0AC6EFBD55E8}" type="datetime1">
              <a:rPr lang="de-CH" altLang="de-DE"/>
              <a:pPr>
                <a:defRPr/>
              </a:pPr>
              <a:t>21.03.2023</a:t>
            </a:fld>
            <a:endParaRPr lang="de-CH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7E270F0-8FA7-2D44-A1BB-68237D446D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altLang="de-DE"/>
              <a:t>Version 1.0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1EF127E-D8B0-9D42-B2F6-4F6AA30DA7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516B7D-7110-704F-8B2D-A4BE444DD71F}" type="slidenum">
              <a:rPr lang="de-CH" altLang="de-DE"/>
              <a:pPr/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131111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74295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0ACAD20-0F5B-A942-B3E9-F516A6DECC8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443A12-C131-9146-AC8C-32DDEF3844D6}" type="datetime1">
              <a:rPr lang="de-CH" altLang="de-DE"/>
              <a:pPr>
                <a:defRPr/>
              </a:pPr>
              <a:t>21.03.2023</a:t>
            </a:fld>
            <a:endParaRPr lang="de-CH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B5361ED-CED1-FF46-8F56-5635EBA9C7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altLang="de-DE"/>
              <a:t>Version 1.0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F120A26-0814-5E42-960D-E72BB28DDE2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B1E061-85C6-2548-B65C-B5322BB6B447}" type="slidenum">
              <a:rPr lang="de-CH" altLang="de-DE"/>
              <a:pPr/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4173275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CH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CH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AF2DDBC-600D-A94E-87EF-20A6CF9561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9160A0-FFEA-834F-A22B-7D4948D5AE95}" type="datetime1">
              <a:rPr lang="de-CH" altLang="de-DE"/>
              <a:pPr>
                <a:defRPr/>
              </a:pPr>
              <a:t>21.03.2023</a:t>
            </a:fld>
            <a:endParaRPr lang="de-CH" altLang="de-DE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E8E1570-607F-2645-8669-C6C503C18A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altLang="de-DE"/>
              <a:t>Version 1.0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17F4E44-C1C6-364C-8EB9-61D2F931A14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9F7E30-17EF-4644-9BBE-AF5BCFFFB850}" type="slidenum">
              <a:rPr lang="de-CH" altLang="de-DE"/>
              <a:pPr/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2586114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8828448-F1AB-7742-A80B-CB0E12517DF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1A881A-DFFC-1C44-B924-84A79E64EA69}" type="datetime1">
              <a:rPr lang="de-CH" altLang="de-DE"/>
              <a:pPr>
                <a:defRPr/>
              </a:pPr>
              <a:t>21.03.2023</a:t>
            </a:fld>
            <a:endParaRPr lang="de-CH" altLang="de-D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C0D5A4A-4739-EF49-9829-0F86FA7D69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altLang="de-DE"/>
              <a:t>Version 1.0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2F0E972-A05C-3445-B6FD-57477B2A2D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63FA1A-82EE-A145-BBBD-9CE9B5C1440D}" type="slidenum">
              <a:rPr lang="de-CH" altLang="de-DE"/>
              <a:pPr/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2906755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CF39982-A7D9-234E-914F-88A9C11278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2AE7BA-B60E-914D-9ED6-ACCB3DA7B670}" type="datetime1">
              <a:rPr lang="de-CH" altLang="de-DE"/>
              <a:pPr>
                <a:defRPr/>
              </a:pPr>
              <a:t>21.03.2023</a:t>
            </a:fld>
            <a:endParaRPr lang="de-CH" altLang="de-DE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2667BC2-EF5C-554A-A38B-2B5F5404C0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altLang="de-DE"/>
              <a:t>Version 1.0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DDFD549-6901-8145-B1B4-EA54229DAB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8EC741-A598-124F-A1D3-DE715494BAEC}" type="slidenum">
              <a:rPr lang="de-CH" altLang="de-DE"/>
              <a:pPr/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3114383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CH"/>
              <a:t>Mastertextformat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23936B1-7393-3E40-B120-690E188772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43C5E4-FF1C-AC4A-B8FE-55E2F8DDF9B8}" type="datetime1">
              <a:rPr lang="de-CH" altLang="de-DE"/>
              <a:pPr>
                <a:defRPr/>
              </a:pPr>
              <a:t>21.03.2023</a:t>
            </a:fld>
            <a:endParaRPr lang="de-CH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F2729C2-0D92-A44B-9453-A0A31DBDC93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altLang="de-DE"/>
              <a:t>Version 1.0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3200AA3-7B1E-AE4B-A16E-CD2167CF43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2B5334-9A20-E045-A46A-07B61510D7BB}" type="slidenum">
              <a:rPr lang="de-CH" altLang="de-DE"/>
              <a:pPr/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211305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CH"/>
              <a:t>Mastertextformat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D92DE60-8A47-DC48-9AF1-1C26B4A922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46CB85-A2DA-C04E-83FB-8263DE34CD9C}" type="datetime1">
              <a:rPr lang="de-CH" altLang="de-DE"/>
              <a:pPr>
                <a:defRPr/>
              </a:pPr>
              <a:t>21.03.2023</a:t>
            </a:fld>
            <a:endParaRPr lang="de-CH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B5BD580-CD78-4E45-916B-08F477D428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 altLang="de-DE"/>
              <a:t>Version 1.0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A90EA19-92F4-0045-A457-98E23F45E2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8FAE0D-A81B-7E45-BEF1-B103A41529D3}" type="slidenum">
              <a:rPr lang="de-CH" altLang="de-DE"/>
              <a:pPr/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452157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ED6AC77-8578-0B48-9135-5E726E700B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CH" altLang="de-DE"/>
              <a:t>Mastertitelformat bearbeiten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5392F4E-4E84-B449-9443-7C891F3839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altLang="de-DE"/>
              <a:t>Mastertextformat bearbeiten</a:t>
            </a:r>
          </a:p>
          <a:p>
            <a:pPr lvl="1"/>
            <a:r>
              <a:rPr lang="de-CH" altLang="de-DE"/>
              <a:t>Zweite Ebene</a:t>
            </a:r>
          </a:p>
          <a:p>
            <a:pPr lvl="2"/>
            <a:r>
              <a:rPr lang="de-CH" altLang="de-DE"/>
              <a:t>Dritte Ebene</a:t>
            </a:r>
          </a:p>
          <a:p>
            <a:pPr lvl="3"/>
            <a:r>
              <a:rPr lang="de-CH" altLang="de-DE"/>
              <a:t>Vierte Ebene</a:t>
            </a:r>
          </a:p>
          <a:p>
            <a:pPr lvl="4"/>
            <a:r>
              <a:rPr lang="de-CH" altLang="de-DE"/>
              <a:t>Fünfte Ebene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DD1239B-E365-F846-A0E1-A52B18461EC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ヒラギノ角ゴ Pro W3" pitchFamily="-1" charset="-128"/>
              </a:defRPr>
            </a:lvl1pPr>
          </a:lstStyle>
          <a:p>
            <a:pPr>
              <a:defRPr/>
            </a:pPr>
            <a:fld id="{C3A313C5-44EC-D049-A321-F69D259E25B6}" type="datetime1">
              <a:rPr lang="de-CH" altLang="de-DE"/>
              <a:pPr>
                <a:defRPr/>
              </a:pPr>
              <a:t>21.03.2023</a:t>
            </a:fld>
            <a:endParaRPr lang="de-CH" altLang="de-DE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990966C-1872-5445-AF2A-1C5AD1651DA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ヒラギノ角ゴ Pro W3" pitchFamily="-1" charset="-128"/>
              </a:defRPr>
            </a:lvl1pPr>
          </a:lstStyle>
          <a:p>
            <a:pPr>
              <a:defRPr/>
            </a:pPr>
            <a:r>
              <a:rPr lang="de-CH" altLang="de-DE"/>
              <a:t>Version 1.0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B27CE4A-04CF-8940-B242-8E3BCC8A267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7E0297E-B0CA-B844-B41B-4B4E307B03DD}" type="slidenum">
              <a:rPr lang="de-CH" altLang="de-DE"/>
              <a:pPr/>
              <a:t>‹Nr.›</a:t>
            </a:fld>
            <a:endParaRPr lang="de-CH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ヒラギノ角ゴ Pro W3" pitchFamily="-1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" charset="0"/>
          <a:ea typeface="ヒラギノ角ゴ Pro W3" pitchFamily="-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" charset="0"/>
          <a:ea typeface="ヒラギノ角ゴ Pro W3" pitchFamily="-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" charset="0"/>
          <a:ea typeface="ヒラギノ角ゴ Pro W3" pitchFamily="-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" charset="0"/>
          <a:ea typeface="ヒラギノ角ゴ Pro W3" pitchFamily="-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ヒラギノ角ゴ Pro W3" pitchFamily="-1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ヒラギノ角ゴ Pro W3" pitchFamily="-1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ヒラギノ角ゴ Pro W3" pitchFamily="-1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ヒラギノ角ゴ Pro W3" pitchFamily="-1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ヒラギノ角ゴ Pro W3" pitchFamily="-1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ヒラギノ角ゴ Pro W3" pitchFamily="-1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ヒラギノ角ゴ Pro W3" pitchFamily="-1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ヒラギノ角ゴ Pro W3" pitchFamily="-1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ヒラギノ角ゴ Pro W3" pitchFamily="-1" charset="-128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Grafik 27">
            <a:extLst>
              <a:ext uri="{FF2B5EF4-FFF2-40B4-BE49-F238E27FC236}">
                <a16:creationId xmlns:a16="http://schemas.microsoft.com/office/drawing/2014/main" id="{50DF9F71-F683-BE4D-BB89-FB8E33B2A7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9675" y="0"/>
            <a:ext cx="2346325" cy="75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Datumsplatzhalter 1">
            <a:extLst>
              <a:ext uri="{FF2B5EF4-FFF2-40B4-BE49-F238E27FC236}">
                <a16:creationId xmlns:a16="http://schemas.microsoft.com/office/drawing/2014/main" id="{F68501C3-B394-C045-A07D-F672D7E786CF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228600" y="6525344"/>
            <a:ext cx="5228456" cy="2619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CH" altLang="de-DE" sz="1000" dirty="0">
                <a:solidFill>
                  <a:srgbClr val="FFC000"/>
                </a:solidFill>
              </a:rPr>
              <a:t>www.quint-essenz.ch</a:t>
            </a:r>
            <a:r>
              <a:rPr lang="fr-CH" altLang="de-DE" sz="1000" dirty="0"/>
              <a:t>, adapté le 11.08.2022/PSCH 	</a:t>
            </a:r>
            <a:endParaRPr lang="de-CH" altLang="de-DE" sz="1000" dirty="0"/>
          </a:p>
        </p:txBody>
      </p:sp>
      <p:sp>
        <p:nvSpPr>
          <p:cNvPr id="2052" name="AutoShape 8">
            <a:extLst>
              <a:ext uri="{FF2B5EF4-FFF2-40B4-BE49-F238E27FC236}">
                <a16:creationId xmlns:a16="http://schemas.microsoft.com/office/drawing/2014/main" id="{7AE577DE-2537-6B42-AAC9-1E8CBB562A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5096" y="971575"/>
            <a:ext cx="3816350" cy="828675"/>
          </a:xfrm>
          <a:prstGeom prst="flowChartProcess">
            <a:avLst/>
          </a:prstGeom>
          <a:solidFill>
            <a:srgbClr val="FDE3E3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200" b="1" dirty="0"/>
              <a:t>Organisation responsable/Département </a:t>
            </a:r>
            <a:r>
              <a:rPr lang="de-CH" altLang="de-DE" sz="1200" b="1" dirty="0" err="1"/>
              <a:t>compétent</a:t>
            </a:r>
            <a:endParaRPr lang="de-CH" altLang="de-DE" sz="1200" b="1" dirty="0"/>
          </a:p>
        </p:txBody>
      </p:sp>
      <p:sp>
        <p:nvSpPr>
          <p:cNvPr id="2053" name="AutoShape 6">
            <a:extLst>
              <a:ext uri="{FF2B5EF4-FFF2-40B4-BE49-F238E27FC236}">
                <a16:creationId xmlns:a16="http://schemas.microsoft.com/office/drawing/2014/main" id="{C6F8D1C4-33C5-544F-A92A-E7846A1DFC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3509" y="2408262"/>
            <a:ext cx="2362200" cy="1828800"/>
          </a:xfrm>
          <a:prstGeom prst="flowChartPreparation">
            <a:avLst/>
          </a:prstGeom>
          <a:solidFill>
            <a:srgbClr val="FF3333">
              <a:alpha val="50195"/>
            </a:srgbClr>
          </a:solidFill>
          <a:ln w="317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200" b="1" dirty="0"/>
              <a:t>Équipe du </a:t>
            </a:r>
            <a:r>
              <a:rPr lang="de-CH" altLang="de-DE" sz="1200" b="1" dirty="0" err="1"/>
              <a:t>programme</a:t>
            </a:r>
            <a:endParaRPr lang="de-CH" altLang="de-DE" sz="1200" b="1" dirty="0"/>
          </a:p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000" dirty="0"/>
              <a:t>[responsable </a:t>
            </a:r>
            <a:r>
              <a:rPr lang="de-CH" altLang="de-DE" sz="1000" dirty="0" err="1"/>
              <a:t>opérationnel</a:t>
            </a:r>
            <a:r>
              <a:rPr lang="de-CH" altLang="de-DE" sz="1000" dirty="0"/>
              <a:t> du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000" dirty="0" err="1"/>
              <a:t>programme</a:t>
            </a:r>
            <a:r>
              <a:rPr lang="de-CH" altLang="de-DE" sz="1000" dirty="0"/>
              <a:t>]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000" dirty="0"/>
              <a:t>[</a:t>
            </a:r>
            <a:r>
              <a:rPr lang="de-CH" altLang="de-DE" sz="1000" dirty="0" err="1"/>
              <a:t>collaborateur</a:t>
            </a:r>
            <a:r>
              <a:rPr lang="de-CH" altLang="de-DE" sz="1000" dirty="0"/>
              <a:t>/</a:t>
            </a:r>
            <a:r>
              <a:rPr lang="de-CH" altLang="de-DE" sz="1000" dirty="0" err="1"/>
              <a:t>collaboratrice</a:t>
            </a:r>
            <a:r>
              <a:rPr lang="de-CH" altLang="de-DE" sz="1000" dirty="0"/>
              <a:t>]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000" dirty="0"/>
              <a:t>[</a:t>
            </a:r>
            <a:r>
              <a:rPr lang="de-CH" altLang="de-DE" sz="1000" dirty="0" err="1"/>
              <a:t>collaborateur</a:t>
            </a:r>
            <a:r>
              <a:rPr lang="de-CH" altLang="de-DE" sz="1000" dirty="0"/>
              <a:t>/</a:t>
            </a:r>
            <a:r>
              <a:rPr lang="de-CH" altLang="de-DE" sz="1000" dirty="0" err="1"/>
              <a:t>collaboratrice</a:t>
            </a:r>
            <a:r>
              <a:rPr lang="de-CH" altLang="de-DE" sz="1000" dirty="0"/>
              <a:t>]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000" dirty="0"/>
              <a:t>[</a:t>
            </a:r>
            <a:r>
              <a:rPr lang="de-CH" altLang="de-DE" sz="1000" dirty="0" err="1"/>
              <a:t>collaborateur</a:t>
            </a:r>
            <a:r>
              <a:rPr lang="de-CH" altLang="de-DE" sz="1000" dirty="0"/>
              <a:t>/</a:t>
            </a:r>
            <a:r>
              <a:rPr lang="de-CH" altLang="de-DE" sz="1000" dirty="0" err="1"/>
              <a:t>collaboratrice</a:t>
            </a:r>
            <a:r>
              <a:rPr lang="de-CH" altLang="de-DE" sz="1000" dirty="0"/>
              <a:t>]</a:t>
            </a:r>
          </a:p>
        </p:txBody>
      </p:sp>
      <p:sp>
        <p:nvSpPr>
          <p:cNvPr id="2054" name="AutoShape 11">
            <a:extLst>
              <a:ext uri="{FF2B5EF4-FFF2-40B4-BE49-F238E27FC236}">
                <a16:creationId xmlns:a16="http://schemas.microsoft.com/office/drawing/2014/main" id="{5FF84148-EC9B-DA44-AFEF-9677108CDC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85248" y="3394029"/>
            <a:ext cx="2438400" cy="750888"/>
          </a:xfrm>
          <a:prstGeom prst="flowChartProcess">
            <a:avLst/>
          </a:prstGeom>
          <a:solidFill>
            <a:srgbClr val="FFE957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200" b="1" dirty="0" err="1"/>
              <a:t>Autre</a:t>
            </a:r>
            <a:r>
              <a:rPr lang="de-CH" altLang="de-DE" sz="1200" b="1" dirty="0"/>
              <a:t> </a:t>
            </a:r>
            <a:r>
              <a:rPr lang="de-CH" altLang="de-DE" sz="1200" b="1" dirty="0" err="1"/>
              <a:t>département</a:t>
            </a:r>
            <a:endParaRPr lang="de-CH" altLang="de-DE" sz="1200" b="1" dirty="0"/>
          </a:p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000" dirty="0"/>
              <a:t>[</a:t>
            </a:r>
            <a:r>
              <a:rPr lang="de-CH" altLang="de-DE" sz="1000" dirty="0" err="1"/>
              <a:t>personne</a:t>
            </a:r>
            <a:r>
              <a:rPr lang="de-CH" altLang="de-DE" sz="1000" dirty="0"/>
              <a:t> </a:t>
            </a:r>
            <a:r>
              <a:rPr lang="de-CH" altLang="de-DE" sz="1000" dirty="0" err="1"/>
              <a:t>clé</a:t>
            </a:r>
            <a:r>
              <a:rPr lang="de-CH" altLang="de-DE" sz="1000" dirty="0"/>
              <a:t>]</a:t>
            </a:r>
          </a:p>
        </p:txBody>
      </p:sp>
      <p:sp>
        <p:nvSpPr>
          <p:cNvPr id="2055" name="AutoShape 10">
            <a:extLst>
              <a:ext uri="{FF2B5EF4-FFF2-40B4-BE49-F238E27FC236}">
                <a16:creationId xmlns:a16="http://schemas.microsoft.com/office/drawing/2014/main" id="{096A2FAA-1CED-284F-BCA9-E92B235CC2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6961" y="4030617"/>
            <a:ext cx="2043112" cy="611187"/>
          </a:xfrm>
          <a:prstGeom prst="flowChartProcess">
            <a:avLst/>
          </a:prstGeom>
          <a:solidFill>
            <a:srgbClr val="FFCC18">
              <a:alpha val="50195"/>
            </a:srgbClr>
          </a:solidFill>
          <a:ln w="317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200" b="1" dirty="0"/>
              <a:t>Office</a:t>
            </a:r>
            <a:endParaRPr lang="de-CH" altLang="de-DE" sz="1200" dirty="0"/>
          </a:p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000" dirty="0"/>
              <a:t>[</a:t>
            </a:r>
            <a:r>
              <a:rPr lang="de-CH" altLang="de-DE" sz="1000" dirty="0" err="1"/>
              <a:t>personne</a:t>
            </a:r>
            <a:r>
              <a:rPr lang="de-CH" altLang="de-DE" sz="1000" dirty="0"/>
              <a:t> </a:t>
            </a:r>
            <a:r>
              <a:rPr lang="de-CH" altLang="de-DE" sz="1000" dirty="0" err="1"/>
              <a:t>clé</a:t>
            </a:r>
            <a:r>
              <a:rPr lang="de-CH" altLang="de-DE" sz="1000" dirty="0"/>
              <a:t>]</a:t>
            </a:r>
          </a:p>
        </p:txBody>
      </p:sp>
      <p:sp>
        <p:nvSpPr>
          <p:cNvPr id="2056" name="AutoShape 3">
            <a:extLst>
              <a:ext uri="{FF2B5EF4-FFF2-40B4-BE49-F238E27FC236}">
                <a16:creationId xmlns:a16="http://schemas.microsoft.com/office/drawing/2014/main" id="{2E429ED0-09E7-4449-AE7D-1998A1F5CE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5969" y="5665386"/>
            <a:ext cx="2185366" cy="609600"/>
          </a:xfrm>
          <a:prstGeom prst="flowChartProcess">
            <a:avLst/>
          </a:prstGeom>
          <a:solidFill>
            <a:srgbClr val="82FF82">
              <a:alpha val="50195"/>
            </a:srgbClr>
          </a:solidFill>
          <a:ln w="317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200" b="1" dirty="0" err="1"/>
              <a:t>Partenaire</a:t>
            </a:r>
            <a:r>
              <a:rPr lang="de-CH" altLang="de-DE" sz="1200" b="1" dirty="0"/>
              <a:t> du </a:t>
            </a:r>
            <a:r>
              <a:rPr lang="de-CH" altLang="de-DE" sz="1200" b="1" dirty="0" err="1"/>
              <a:t>programme</a:t>
            </a:r>
            <a:r>
              <a:rPr lang="de-CH" altLang="de-DE" sz="1200" b="1" dirty="0"/>
              <a:t> 3</a:t>
            </a:r>
            <a:endParaRPr lang="de-CH" altLang="de-DE" sz="1000" b="1" dirty="0"/>
          </a:p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000" dirty="0"/>
              <a:t>[</a:t>
            </a:r>
            <a:r>
              <a:rPr lang="de-CH" altLang="de-DE" sz="1000" dirty="0" err="1"/>
              <a:t>personne</a:t>
            </a:r>
            <a:r>
              <a:rPr lang="de-CH" altLang="de-DE" sz="1000" dirty="0"/>
              <a:t> </a:t>
            </a:r>
            <a:r>
              <a:rPr lang="de-CH" altLang="de-DE" sz="1000" dirty="0" err="1"/>
              <a:t>clé</a:t>
            </a:r>
            <a:r>
              <a:rPr lang="de-CH" altLang="de-DE" sz="1000" dirty="0"/>
              <a:t>]</a:t>
            </a:r>
          </a:p>
        </p:txBody>
      </p:sp>
      <p:sp>
        <p:nvSpPr>
          <p:cNvPr id="2057" name="AutoShape 4">
            <a:extLst>
              <a:ext uri="{FF2B5EF4-FFF2-40B4-BE49-F238E27FC236}">
                <a16:creationId xmlns:a16="http://schemas.microsoft.com/office/drawing/2014/main" id="{4C739E49-B24B-8B44-B84A-C3766B981E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5894" y="5561901"/>
            <a:ext cx="2185367" cy="609600"/>
          </a:xfrm>
          <a:prstGeom prst="flowChartProcess">
            <a:avLst/>
          </a:prstGeom>
          <a:solidFill>
            <a:srgbClr val="82FF82">
              <a:alpha val="50195"/>
            </a:srgbClr>
          </a:solidFill>
          <a:ln w="317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200" b="1" dirty="0" err="1"/>
              <a:t>Partenaire</a:t>
            </a:r>
            <a:r>
              <a:rPr lang="de-CH" altLang="de-DE" sz="1200" b="1" dirty="0"/>
              <a:t> du </a:t>
            </a:r>
            <a:r>
              <a:rPr lang="de-CH" altLang="de-DE" sz="1200" b="1" dirty="0" err="1"/>
              <a:t>programme</a:t>
            </a:r>
            <a:r>
              <a:rPr lang="de-CH" altLang="de-DE" sz="1200" b="1" dirty="0"/>
              <a:t> 2</a:t>
            </a:r>
            <a:endParaRPr lang="de-CH" altLang="de-DE" sz="1000" b="1" dirty="0"/>
          </a:p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000" dirty="0"/>
              <a:t>[</a:t>
            </a:r>
            <a:r>
              <a:rPr lang="de-CH" altLang="de-DE" sz="1000" dirty="0" err="1"/>
              <a:t>personne</a:t>
            </a:r>
            <a:r>
              <a:rPr lang="de-CH" altLang="de-DE" sz="1000" dirty="0"/>
              <a:t> </a:t>
            </a:r>
            <a:r>
              <a:rPr lang="de-CH" altLang="de-DE" sz="1000" dirty="0" err="1"/>
              <a:t>clé</a:t>
            </a:r>
            <a:r>
              <a:rPr lang="de-CH" altLang="de-DE" sz="1000" dirty="0"/>
              <a:t>]</a:t>
            </a:r>
          </a:p>
        </p:txBody>
      </p:sp>
      <p:sp>
        <p:nvSpPr>
          <p:cNvPr id="2058" name="AutoShape 5">
            <a:extLst>
              <a:ext uri="{FF2B5EF4-FFF2-40B4-BE49-F238E27FC236}">
                <a16:creationId xmlns:a16="http://schemas.microsoft.com/office/drawing/2014/main" id="{38E47CCB-EF14-0543-96E2-C68B32D000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685" y="4733106"/>
            <a:ext cx="2149475" cy="609600"/>
          </a:xfrm>
          <a:prstGeom prst="flowChartProcess">
            <a:avLst/>
          </a:prstGeom>
          <a:solidFill>
            <a:srgbClr val="82FF82">
              <a:alpha val="50195"/>
            </a:srgbClr>
          </a:solidFill>
          <a:ln w="317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200" b="1" dirty="0" err="1"/>
              <a:t>Partenaire</a:t>
            </a:r>
            <a:r>
              <a:rPr lang="de-CH" altLang="de-DE" sz="1200" b="1" dirty="0"/>
              <a:t> du </a:t>
            </a:r>
            <a:r>
              <a:rPr lang="de-CH" altLang="de-DE" sz="1200" b="1" dirty="0" err="1"/>
              <a:t>programme</a:t>
            </a:r>
            <a:r>
              <a:rPr lang="de-CH" altLang="de-DE" sz="1200" b="1" dirty="0"/>
              <a:t> 1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000" dirty="0"/>
              <a:t>[</a:t>
            </a:r>
            <a:r>
              <a:rPr lang="de-CH" altLang="de-DE" sz="1000" dirty="0" err="1"/>
              <a:t>personne</a:t>
            </a:r>
            <a:r>
              <a:rPr lang="de-CH" altLang="de-DE" sz="1000" dirty="0"/>
              <a:t> </a:t>
            </a:r>
            <a:r>
              <a:rPr lang="de-CH" altLang="de-DE" sz="1000" dirty="0" err="1"/>
              <a:t>clé</a:t>
            </a:r>
            <a:r>
              <a:rPr lang="de-CH" altLang="de-DE" sz="1000" dirty="0"/>
              <a:t>]</a:t>
            </a:r>
          </a:p>
        </p:txBody>
      </p:sp>
      <p:sp>
        <p:nvSpPr>
          <p:cNvPr id="2060" name="AutoShape 24">
            <a:extLst>
              <a:ext uri="{FF2B5EF4-FFF2-40B4-BE49-F238E27FC236}">
                <a16:creationId xmlns:a16="http://schemas.microsoft.com/office/drawing/2014/main" id="{3E0158A0-E68F-4140-9A3A-A83347A77A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578" y="3094061"/>
            <a:ext cx="2286000" cy="1066007"/>
          </a:xfrm>
          <a:prstGeom prst="flowChartAlternateProcess">
            <a:avLst/>
          </a:prstGeom>
          <a:solidFill>
            <a:srgbClr val="FFCC00">
              <a:alpha val="50195"/>
            </a:srgbClr>
          </a:solidFill>
          <a:ln w="317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200" b="1" dirty="0" err="1"/>
              <a:t>Groupe</a:t>
            </a:r>
            <a:r>
              <a:rPr lang="de-CH" altLang="de-DE" sz="1200" b="1" dirty="0"/>
              <a:t> </a:t>
            </a:r>
            <a:r>
              <a:rPr lang="de-CH" altLang="de-DE" sz="1200" b="1" dirty="0" err="1"/>
              <a:t>d‘accompagnement</a:t>
            </a:r>
            <a:endParaRPr lang="de-CH" altLang="de-DE" sz="1200" b="1" dirty="0"/>
          </a:p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000" dirty="0">
                <a:solidFill>
                  <a:srgbClr val="000000"/>
                </a:solidFill>
              </a:rPr>
              <a:t>[</a:t>
            </a:r>
            <a:r>
              <a:rPr lang="de-CH" altLang="de-DE" sz="1000" dirty="0" err="1">
                <a:solidFill>
                  <a:srgbClr val="000000"/>
                </a:solidFill>
              </a:rPr>
              <a:t>membre</a:t>
            </a:r>
            <a:r>
              <a:rPr lang="de-CH" altLang="de-DE" sz="1000" dirty="0">
                <a:solidFill>
                  <a:srgbClr val="000000"/>
                </a:solidFill>
              </a:rPr>
              <a:t>/</a:t>
            </a:r>
            <a:r>
              <a:rPr lang="de-CH" altLang="de-DE" sz="1000" dirty="0" err="1">
                <a:solidFill>
                  <a:srgbClr val="000000"/>
                </a:solidFill>
              </a:rPr>
              <a:t>organisation</a:t>
            </a:r>
            <a:r>
              <a:rPr lang="de-CH" altLang="de-DE" sz="1000" dirty="0">
                <a:solidFill>
                  <a:srgbClr val="000000"/>
                </a:solidFill>
              </a:rPr>
              <a:t>]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000" dirty="0">
                <a:solidFill>
                  <a:srgbClr val="000000"/>
                </a:solidFill>
              </a:rPr>
              <a:t>[</a:t>
            </a:r>
            <a:r>
              <a:rPr lang="de-CH" altLang="de-DE" sz="1000" dirty="0" err="1">
                <a:solidFill>
                  <a:srgbClr val="000000"/>
                </a:solidFill>
              </a:rPr>
              <a:t>membre</a:t>
            </a:r>
            <a:r>
              <a:rPr lang="de-CH" altLang="de-DE" sz="1000" dirty="0">
                <a:solidFill>
                  <a:srgbClr val="000000"/>
                </a:solidFill>
              </a:rPr>
              <a:t>/</a:t>
            </a:r>
            <a:r>
              <a:rPr lang="de-CH" altLang="de-DE" sz="1000" dirty="0" err="1">
                <a:solidFill>
                  <a:srgbClr val="000000"/>
                </a:solidFill>
              </a:rPr>
              <a:t>organisation</a:t>
            </a:r>
            <a:r>
              <a:rPr lang="de-CH" altLang="de-DE" sz="1000" dirty="0">
                <a:solidFill>
                  <a:srgbClr val="000000"/>
                </a:solidFill>
              </a:rPr>
              <a:t>]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000" dirty="0">
                <a:solidFill>
                  <a:srgbClr val="000000"/>
                </a:solidFill>
              </a:rPr>
              <a:t>[</a:t>
            </a:r>
            <a:r>
              <a:rPr lang="de-CH" altLang="de-DE" sz="1000" dirty="0" err="1">
                <a:solidFill>
                  <a:srgbClr val="000000"/>
                </a:solidFill>
              </a:rPr>
              <a:t>membre</a:t>
            </a:r>
            <a:r>
              <a:rPr lang="de-CH" altLang="de-DE" sz="1000" dirty="0">
                <a:solidFill>
                  <a:srgbClr val="000000"/>
                </a:solidFill>
              </a:rPr>
              <a:t>/</a:t>
            </a:r>
            <a:r>
              <a:rPr lang="de-CH" altLang="de-DE" sz="1000" dirty="0" err="1">
                <a:solidFill>
                  <a:srgbClr val="000000"/>
                </a:solidFill>
              </a:rPr>
              <a:t>organisation</a:t>
            </a:r>
            <a:r>
              <a:rPr lang="de-CH" altLang="de-DE" sz="1000" dirty="0">
                <a:solidFill>
                  <a:srgbClr val="000000"/>
                </a:solidFill>
              </a:rPr>
              <a:t>]</a:t>
            </a:r>
          </a:p>
        </p:txBody>
      </p:sp>
      <p:sp>
        <p:nvSpPr>
          <p:cNvPr id="2061" name="AutoShape 26">
            <a:extLst>
              <a:ext uri="{FF2B5EF4-FFF2-40B4-BE49-F238E27FC236}">
                <a16:creationId xmlns:a16="http://schemas.microsoft.com/office/drawing/2014/main" id="{71E40E30-8723-CE4E-B943-160A6339B7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65717" y="1073174"/>
            <a:ext cx="1668463" cy="611188"/>
          </a:xfrm>
          <a:prstGeom prst="flowChartAlternateProcess">
            <a:avLst/>
          </a:prstGeom>
          <a:solidFill>
            <a:srgbClr val="3366FF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200" b="1" dirty="0" err="1"/>
              <a:t>Bailleur</a:t>
            </a:r>
            <a:r>
              <a:rPr lang="de-CH" altLang="de-DE" sz="1200" b="1" dirty="0"/>
              <a:t> de </a:t>
            </a:r>
            <a:r>
              <a:rPr lang="de-CH" altLang="de-DE" sz="1200" b="1" dirty="0" err="1"/>
              <a:t>fonds</a:t>
            </a:r>
            <a:r>
              <a:rPr lang="de-CH" altLang="de-DE" sz="1200" b="1" dirty="0"/>
              <a:t> 2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000" dirty="0">
                <a:solidFill>
                  <a:srgbClr val="000000"/>
                </a:solidFill>
              </a:rPr>
              <a:t>[</a:t>
            </a:r>
            <a:r>
              <a:rPr lang="de-CH" altLang="de-DE" sz="1000" dirty="0" err="1">
                <a:solidFill>
                  <a:srgbClr val="000000"/>
                </a:solidFill>
              </a:rPr>
              <a:t>partenaire</a:t>
            </a:r>
            <a:r>
              <a:rPr lang="de-CH" altLang="de-DE" sz="1000" dirty="0">
                <a:solidFill>
                  <a:srgbClr val="000000"/>
                </a:solidFill>
              </a:rPr>
              <a:t> de </a:t>
            </a:r>
            <a:r>
              <a:rPr lang="de-CH" altLang="de-DE" sz="1000" dirty="0" err="1">
                <a:solidFill>
                  <a:srgbClr val="000000"/>
                </a:solidFill>
              </a:rPr>
              <a:t>contrat</a:t>
            </a:r>
            <a:r>
              <a:rPr lang="de-CH" altLang="de-DE" sz="1000" dirty="0">
                <a:solidFill>
                  <a:srgbClr val="000000"/>
                </a:solidFill>
              </a:rPr>
              <a:t>]</a:t>
            </a:r>
          </a:p>
        </p:txBody>
      </p:sp>
      <p:sp>
        <p:nvSpPr>
          <p:cNvPr id="2062" name="AutoShape 27">
            <a:extLst>
              <a:ext uri="{FF2B5EF4-FFF2-40B4-BE49-F238E27FC236}">
                <a16:creationId xmlns:a16="http://schemas.microsoft.com/office/drawing/2014/main" id="{0D028EA1-1BE6-B549-8D2C-C516CABF11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3105" y="1073174"/>
            <a:ext cx="1670050" cy="611188"/>
          </a:xfrm>
          <a:prstGeom prst="flowChartAlternateProcess">
            <a:avLst/>
          </a:prstGeom>
          <a:solidFill>
            <a:srgbClr val="3366FF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200" b="1" dirty="0" err="1"/>
              <a:t>Bailleur</a:t>
            </a:r>
            <a:r>
              <a:rPr lang="de-CH" altLang="de-DE" sz="1200" b="1" dirty="0"/>
              <a:t> de </a:t>
            </a:r>
            <a:r>
              <a:rPr lang="de-CH" altLang="de-DE" sz="1200" b="1" dirty="0" err="1"/>
              <a:t>fonds</a:t>
            </a:r>
            <a:r>
              <a:rPr lang="de-CH" altLang="de-DE" sz="1200" b="1" dirty="0"/>
              <a:t> 1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000" dirty="0">
                <a:solidFill>
                  <a:srgbClr val="000000"/>
                </a:solidFill>
              </a:rPr>
              <a:t>[</a:t>
            </a:r>
            <a:r>
              <a:rPr lang="de-CH" altLang="de-DE" sz="1000" dirty="0" err="1">
                <a:solidFill>
                  <a:srgbClr val="000000"/>
                </a:solidFill>
              </a:rPr>
              <a:t>partenaire</a:t>
            </a:r>
            <a:r>
              <a:rPr lang="de-CH" altLang="de-DE" sz="1000" dirty="0">
                <a:solidFill>
                  <a:srgbClr val="000000"/>
                </a:solidFill>
              </a:rPr>
              <a:t> de </a:t>
            </a:r>
            <a:r>
              <a:rPr lang="de-CH" altLang="de-DE" sz="1000" dirty="0" err="1">
                <a:solidFill>
                  <a:srgbClr val="000000"/>
                </a:solidFill>
              </a:rPr>
              <a:t>contrat</a:t>
            </a:r>
            <a:r>
              <a:rPr lang="de-CH" altLang="de-DE" sz="1000" dirty="0">
                <a:solidFill>
                  <a:srgbClr val="000000"/>
                </a:solidFill>
              </a:rPr>
              <a:t>]</a:t>
            </a:r>
          </a:p>
        </p:txBody>
      </p:sp>
      <p:cxnSp>
        <p:nvCxnSpPr>
          <p:cNvPr id="2063" name="AutoShape 30">
            <a:extLst>
              <a:ext uri="{FF2B5EF4-FFF2-40B4-BE49-F238E27FC236}">
                <a16:creationId xmlns:a16="http://schemas.microsoft.com/office/drawing/2014/main" id="{F5E1E98E-2855-A746-9684-E0EB83AACA74}"/>
              </a:ext>
            </a:extLst>
          </p:cNvPr>
          <p:cNvCxnSpPr>
            <a:cxnSpLocks noChangeShapeType="1"/>
            <a:stCxn id="2055" idx="1"/>
            <a:endCxn id="2053" idx="3"/>
          </p:cNvCxnSpPr>
          <p:nvPr/>
        </p:nvCxnSpPr>
        <p:spPr bwMode="auto">
          <a:xfrm flipH="1" flipV="1">
            <a:off x="5545709" y="3322662"/>
            <a:ext cx="1371252" cy="1013549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64" name="AutoShape 31">
            <a:extLst>
              <a:ext uri="{FF2B5EF4-FFF2-40B4-BE49-F238E27FC236}">
                <a16:creationId xmlns:a16="http://schemas.microsoft.com/office/drawing/2014/main" id="{BBD88912-C2EC-F040-ABD9-FDAEA6C68DA6}"/>
              </a:ext>
            </a:extLst>
          </p:cNvPr>
          <p:cNvCxnSpPr>
            <a:cxnSpLocks noChangeShapeType="1"/>
            <a:stCxn id="2058" idx="0"/>
            <a:endCxn id="2053" idx="2"/>
          </p:cNvCxnSpPr>
          <p:nvPr/>
        </p:nvCxnSpPr>
        <p:spPr bwMode="auto">
          <a:xfrm flipV="1">
            <a:off x="1586423" y="4237062"/>
            <a:ext cx="2778186" cy="496044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65" name="AutoShape 32">
            <a:extLst>
              <a:ext uri="{FF2B5EF4-FFF2-40B4-BE49-F238E27FC236}">
                <a16:creationId xmlns:a16="http://schemas.microsoft.com/office/drawing/2014/main" id="{BD3145B2-775E-014F-87FC-91DD9C12F22C}"/>
              </a:ext>
            </a:extLst>
          </p:cNvPr>
          <p:cNvCxnSpPr>
            <a:cxnSpLocks noChangeShapeType="1"/>
            <a:stCxn id="2053" idx="2"/>
            <a:endCxn id="2057" idx="0"/>
          </p:cNvCxnSpPr>
          <p:nvPr/>
        </p:nvCxnSpPr>
        <p:spPr bwMode="auto">
          <a:xfrm flipH="1">
            <a:off x="2758578" y="4237062"/>
            <a:ext cx="1606031" cy="1324839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66" name="AutoShape 33">
            <a:extLst>
              <a:ext uri="{FF2B5EF4-FFF2-40B4-BE49-F238E27FC236}">
                <a16:creationId xmlns:a16="http://schemas.microsoft.com/office/drawing/2014/main" id="{5C9A37FD-DA14-5347-9DC4-8AFAF986D79A}"/>
              </a:ext>
            </a:extLst>
          </p:cNvPr>
          <p:cNvCxnSpPr>
            <a:cxnSpLocks noChangeShapeType="1"/>
            <a:stCxn id="2053" idx="2"/>
            <a:endCxn id="2056" idx="0"/>
          </p:cNvCxnSpPr>
          <p:nvPr/>
        </p:nvCxnSpPr>
        <p:spPr bwMode="auto">
          <a:xfrm>
            <a:off x="4364609" y="4237062"/>
            <a:ext cx="774043" cy="1428324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67" name="AutoShape 35">
            <a:extLst>
              <a:ext uri="{FF2B5EF4-FFF2-40B4-BE49-F238E27FC236}">
                <a16:creationId xmlns:a16="http://schemas.microsoft.com/office/drawing/2014/main" id="{35095719-7A34-464B-9634-210F94788A48}"/>
              </a:ext>
            </a:extLst>
          </p:cNvPr>
          <p:cNvCxnSpPr>
            <a:cxnSpLocks noChangeShapeType="1"/>
            <a:stCxn id="2053" idx="1"/>
            <a:endCxn id="2060" idx="3"/>
          </p:cNvCxnSpPr>
          <p:nvPr/>
        </p:nvCxnSpPr>
        <p:spPr bwMode="auto">
          <a:xfrm flipH="1">
            <a:off x="2758578" y="3322662"/>
            <a:ext cx="424931" cy="304403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68" name="AutoShape 37">
            <a:extLst>
              <a:ext uri="{FF2B5EF4-FFF2-40B4-BE49-F238E27FC236}">
                <a16:creationId xmlns:a16="http://schemas.microsoft.com/office/drawing/2014/main" id="{AE6A84FD-1AF0-1E45-B39E-5F82FFCB741A}"/>
              </a:ext>
            </a:extLst>
          </p:cNvPr>
          <p:cNvCxnSpPr>
            <a:cxnSpLocks noChangeShapeType="1"/>
            <a:stCxn id="2070" idx="3"/>
            <a:endCxn id="2061" idx="2"/>
          </p:cNvCxnSpPr>
          <p:nvPr/>
        </p:nvCxnSpPr>
        <p:spPr bwMode="auto">
          <a:xfrm flipV="1">
            <a:off x="4205859" y="1684362"/>
            <a:ext cx="3694090" cy="4000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69" name="AutoShape 40">
            <a:extLst>
              <a:ext uri="{FF2B5EF4-FFF2-40B4-BE49-F238E27FC236}">
                <a16:creationId xmlns:a16="http://schemas.microsoft.com/office/drawing/2014/main" id="{26F24674-C74C-B843-882E-78791A0D5654}"/>
              </a:ext>
            </a:extLst>
          </p:cNvPr>
          <p:cNvCxnSpPr>
            <a:cxnSpLocks noChangeShapeType="1"/>
            <a:stCxn id="2070" idx="3"/>
            <a:endCxn id="2062" idx="2"/>
          </p:cNvCxnSpPr>
          <p:nvPr/>
        </p:nvCxnSpPr>
        <p:spPr bwMode="auto">
          <a:xfrm flipV="1">
            <a:off x="4205859" y="1684362"/>
            <a:ext cx="1842271" cy="4000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70" name="AutoShape 42">
            <a:extLst>
              <a:ext uri="{FF2B5EF4-FFF2-40B4-BE49-F238E27FC236}">
                <a16:creationId xmlns:a16="http://schemas.microsoft.com/office/drawing/2014/main" id="{F9592330-6EB3-C445-912B-D0B78A71E7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8496" y="1665312"/>
            <a:ext cx="3027363" cy="838200"/>
          </a:xfrm>
          <a:prstGeom prst="flowChartProcess">
            <a:avLst/>
          </a:prstGeom>
          <a:solidFill>
            <a:srgbClr val="FF8080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200" b="1" dirty="0"/>
              <a:t>Office/Division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000" dirty="0"/>
              <a:t>[responsable </a:t>
            </a:r>
            <a:r>
              <a:rPr lang="de-CH" altLang="de-DE" sz="1000" dirty="0" err="1"/>
              <a:t>stratégique</a:t>
            </a:r>
            <a:r>
              <a:rPr lang="de-CH" altLang="de-DE" sz="1000" dirty="0"/>
              <a:t> du </a:t>
            </a:r>
            <a:r>
              <a:rPr lang="de-CH" altLang="de-DE" sz="1000" dirty="0" err="1"/>
              <a:t>programme</a:t>
            </a:r>
            <a:r>
              <a:rPr lang="de-CH" altLang="de-DE" sz="1000" dirty="0"/>
              <a:t>]</a:t>
            </a:r>
          </a:p>
        </p:txBody>
      </p:sp>
      <p:sp>
        <p:nvSpPr>
          <p:cNvPr id="2071" name="AutoShape 43">
            <a:extLst>
              <a:ext uri="{FF2B5EF4-FFF2-40B4-BE49-F238E27FC236}">
                <a16:creationId xmlns:a16="http://schemas.microsoft.com/office/drawing/2014/main" id="{8546F52C-0015-4747-B736-EABD161C31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8450" y="5007723"/>
            <a:ext cx="2185366" cy="685800"/>
          </a:xfrm>
          <a:prstGeom prst="flowChartProcess">
            <a:avLst/>
          </a:prstGeom>
          <a:solidFill>
            <a:srgbClr val="FF66FF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200" b="1" dirty="0" err="1"/>
              <a:t>Autre</a:t>
            </a:r>
            <a:r>
              <a:rPr lang="de-CH" altLang="de-DE" sz="1200" b="1" dirty="0"/>
              <a:t> </a:t>
            </a:r>
            <a:r>
              <a:rPr lang="de-CH" altLang="de-DE" sz="1200" b="1" dirty="0" err="1"/>
              <a:t>programme</a:t>
            </a:r>
            <a:r>
              <a:rPr lang="de-CH" altLang="de-DE" sz="1200" b="1" dirty="0"/>
              <a:t> </a:t>
            </a:r>
            <a:r>
              <a:rPr lang="de-CH" altLang="de-DE" sz="1200" b="1" dirty="0" err="1"/>
              <a:t>corrélé</a:t>
            </a:r>
            <a:endParaRPr lang="de-CH" altLang="de-DE" sz="1200" b="1" dirty="0"/>
          </a:p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000" dirty="0"/>
              <a:t>[responsable de </a:t>
            </a:r>
            <a:r>
              <a:rPr lang="de-CH" altLang="de-DE" sz="1000" dirty="0" err="1"/>
              <a:t>projet</a:t>
            </a:r>
            <a:r>
              <a:rPr lang="de-CH" altLang="de-DE" sz="1000" dirty="0"/>
              <a:t>]</a:t>
            </a:r>
            <a:endParaRPr lang="de-CH" altLang="de-DE" sz="1200" dirty="0"/>
          </a:p>
        </p:txBody>
      </p:sp>
      <p:cxnSp>
        <p:nvCxnSpPr>
          <p:cNvPr id="2072" name="AutoShape 45">
            <a:extLst>
              <a:ext uri="{FF2B5EF4-FFF2-40B4-BE49-F238E27FC236}">
                <a16:creationId xmlns:a16="http://schemas.microsoft.com/office/drawing/2014/main" id="{AC3BDD8C-C281-144B-8543-D8CA98B86F84}"/>
              </a:ext>
            </a:extLst>
          </p:cNvPr>
          <p:cNvCxnSpPr>
            <a:cxnSpLocks noChangeShapeType="1"/>
            <a:stCxn id="2071" idx="1"/>
            <a:endCxn id="2053" idx="3"/>
          </p:cNvCxnSpPr>
          <p:nvPr/>
        </p:nvCxnSpPr>
        <p:spPr bwMode="auto">
          <a:xfrm flipH="1" flipV="1">
            <a:off x="5545709" y="3322662"/>
            <a:ext cx="1102741" cy="2027961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73" name="Rectangle 46">
            <a:extLst>
              <a:ext uri="{FF2B5EF4-FFF2-40B4-BE49-F238E27FC236}">
                <a16:creationId xmlns:a16="http://schemas.microsoft.com/office/drawing/2014/main" id="{EB901CF6-FFF5-2545-BF9A-0F4D73EAC9C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450304"/>
            <a:ext cx="6419850" cy="304800"/>
          </a:xfrm>
        </p:spPr>
        <p:txBody>
          <a:bodyPr/>
          <a:lstStyle/>
          <a:p>
            <a:pPr algn="l" eaLnBrk="1" hangingPunct="1"/>
            <a:r>
              <a:rPr lang="fr-CH" altLang="de-DE" sz="1800">
                <a:latin typeface="Arial Black" panose="020B0604020202020204" pitchFamily="34" charset="0"/>
                <a:ea typeface="ヒラギノ角ゴ Pro W3" panose="020B0300000000000000" pitchFamily="34" charset="-128"/>
              </a:rPr>
              <a:t>Schéma organisationnel du programme</a:t>
            </a:r>
            <a:endParaRPr lang="fr-CH" altLang="de-DE">
              <a:ea typeface="ヒラギノ角ゴ Pro W3" panose="020B0300000000000000" pitchFamily="34" charset="-128"/>
            </a:endParaRPr>
          </a:p>
        </p:txBody>
      </p:sp>
      <p:sp>
        <p:nvSpPr>
          <p:cNvPr id="2074" name="AutoShape 10">
            <a:extLst>
              <a:ext uri="{FF2B5EF4-FFF2-40B4-BE49-F238E27FC236}">
                <a16:creationId xmlns:a16="http://schemas.microsoft.com/office/drawing/2014/main" id="{73967F03-61BC-1C4C-B411-1222396280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9091" y="2139110"/>
            <a:ext cx="2043113" cy="936625"/>
          </a:xfrm>
          <a:prstGeom prst="flowChartAlternateProcess">
            <a:avLst/>
          </a:prstGeom>
          <a:solidFill>
            <a:srgbClr val="FFB9B9">
              <a:alpha val="49803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 panose="020B0300000000000000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200" b="1" dirty="0" err="1"/>
              <a:t>Groupe</a:t>
            </a:r>
            <a:r>
              <a:rPr lang="de-CH" altLang="de-DE" sz="1200" b="1" dirty="0"/>
              <a:t> de </a:t>
            </a:r>
            <a:r>
              <a:rPr lang="de-CH" altLang="de-DE" sz="1200" b="1" dirty="0" err="1"/>
              <a:t>pilotage</a:t>
            </a:r>
            <a:endParaRPr lang="de-CH" altLang="de-DE" sz="1200" dirty="0"/>
          </a:p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000" dirty="0">
                <a:solidFill>
                  <a:srgbClr val="000000"/>
                </a:solidFill>
              </a:rPr>
              <a:t>[</a:t>
            </a:r>
            <a:r>
              <a:rPr lang="de-CH" altLang="de-DE" sz="1000" dirty="0" err="1">
                <a:solidFill>
                  <a:srgbClr val="000000"/>
                </a:solidFill>
              </a:rPr>
              <a:t>membre</a:t>
            </a:r>
            <a:r>
              <a:rPr lang="de-CH" altLang="de-DE" sz="1000" dirty="0">
                <a:solidFill>
                  <a:srgbClr val="000000"/>
                </a:solidFill>
              </a:rPr>
              <a:t>/</a:t>
            </a:r>
            <a:r>
              <a:rPr lang="de-CH" altLang="de-DE" sz="1000" dirty="0" err="1">
                <a:solidFill>
                  <a:srgbClr val="000000"/>
                </a:solidFill>
              </a:rPr>
              <a:t>organisation</a:t>
            </a:r>
            <a:r>
              <a:rPr lang="de-CH" altLang="de-DE" sz="1000" dirty="0">
                <a:solidFill>
                  <a:srgbClr val="000000"/>
                </a:solidFill>
              </a:rPr>
              <a:t>]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000" dirty="0">
                <a:solidFill>
                  <a:srgbClr val="000000"/>
                </a:solidFill>
              </a:rPr>
              <a:t>[</a:t>
            </a:r>
            <a:r>
              <a:rPr lang="de-CH" altLang="de-DE" sz="1000" dirty="0" err="1">
                <a:solidFill>
                  <a:srgbClr val="000000"/>
                </a:solidFill>
              </a:rPr>
              <a:t>membre</a:t>
            </a:r>
            <a:r>
              <a:rPr lang="de-CH" altLang="de-DE" sz="1000" dirty="0">
                <a:solidFill>
                  <a:srgbClr val="000000"/>
                </a:solidFill>
              </a:rPr>
              <a:t>/</a:t>
            </a:r>
            <a:r>
              <a:rPr lang="de-CH" altLang="de-DE" sz="1000" dirty="0" err="1">
                <a:solidFill>
                  <a:srgbClr val="000000"/>
                </a:solidFill>
              </a:rPr>
              <a:t>organisation</a:t>
            </a:r>
            <a:r>
              <a:rPr lang="de-CH" altLang="de-DE" sz="1000" dirty="0">
                <a:solidFill>
                  <a:srgbClr val="000000"/>
                </a:solidFill>
              </a:rPr>
              <a:t>]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000" dirty="0">
                <a:solidFill>
                  <a:srgbClr val="000000"/>
                </a:solidFill>
              </a:rPr>
              <a:t>[</a:t>
            </a:r>
            <a:r>
              <a:rPr lang="de-CH" altLang="de-DE" sz="1000" dirty="0" err="1">
                <a:solidFill>
                  <a:srgbClr val="000000"/>
                </a:solidFill>
              </a:rPr>
              <a:t>membre</a:t>
            </a:r>
            <a:r>
              <a:rPr lang="de-CH" altLang="de-DE" sz="1000" dirty="0">
                <a:solidFill>
                  <a:srgbClr val="000000"/>
                </a:solidFill>
              </a:rPr>
              <a:t>/</a:t>
            </a:r>
            <a:r>
              <a:rPr lang="de-CH" altLang="de-DE" sz="1000" dirty="0" err="1">
                <a:solidFill>
                  <a:srgbClr val="000000"/>
                </a:solidFill>
              </a:rPr>
              <a:t>organisation</a:t>
            </a:r>
            <a:r>
              <a:rPr lang="de-CH" altLang="de-DE" sz="1000" dirty="0">
                <a:solidFill>
                  <a:srgbClr val="000000"/>
                </a:solidFill>
              </a:rPr>
              <a:t>]</a:t>
            </a:r>
          </a:p>
        </p:txBody>
      </p:sp>
      <p:cxnSp>
        <p:nvCxnSpPr>
          <p:cNvPr id="2075" name="AutoShape 30">
            <a:extLst>
              <a:ext uri="{FF2B5EF4-FFF2-40B4-BE49-F238E27FC236}">
                <a16:creationId xmlns:a16="http://schemas.microsoft.com/office/drawing/2014/main" id="{5E912674-AD7B-E449-944A-53D977FB9AA6}"/>
              </a:ext>
            </a:extLst>
          </p:cNvPr>
          <p:cNvCxnSpPr>
            <a:cxnSpLocks noChangeShapeType="1"/>
            <a:stCxn id="2074" idx="1"/>
            <a:endCxn id="2070" idx="3"/>
          </p:cNvCxnSpPr>
          <p:nvPr/>
        </p:nvCxnSpPr>
        <p:spPr bwMode="auto">
          <a:xfrm flipH="1" flipV="1">
            <a:off x="4205859" y="2084412"/>
            <a:ext cx="2113232" cy="523011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17323ED8-A601-14A1-D9D3-1848CCB161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eer">
  <a:themeElements>
    <a:clrScheme name="Le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e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" charset="0"/>
          </a:defRPr>
        </a:defPPr>
      </a:lstStyle>
    </a:lnDef>
  </a:objectDefaults>
  <a:extraClrSchemeLst>
    <a:extraClrScheme>
      <a:clrScheme name="Le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macos:Applications (Mac OS 9):Programme Office:Microsoft Office 2001:Vorlagen:Präsentationen:Designs:Leer</Template>
  <TotalTime>0</TotalTime>
  <Words>152</Words>
  <Application>Microsoft Office PowerPoint</Application>
  <PresentationFormat>A4-Papier (210 x 297 mm)</PresentationFormat>
  <Paragraphs>35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Arial Black</vt:lpstr>
      <vt:lpstr>Leer</vt:lpstr>
      <vt:lpstr>Schéma organisationnel du programme</vt:lpstr>
    </vt:vector>
  </TitlesOfParts>
  <Company>ConteXt-Consulting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Hubert Studer</dc:creator>
  <cp:lastModifiedBy>Martin della Valle</cp:lastModifiedBy>
  <cp:revision>50</cp:revision>
  <cp:lastPrinted>2001-03-12T16:00:22Z</cp:lastPrinted>
  <dcterms:created xsi:type="dcterms:W3CDTF">2001-03-12T14:54:51Z</dcterms:created>
  <dcterms:modified xsi:type="dcterms:W3CDTF">2023-03-21T12:46:32Z</dcterms:modified>
</cp:coreProperties>
</file>